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7" r:id="rId5"/>
    <p:sldId id="258" r:id="rId6"/>
    <p:sldId id="260" r:id="rId7"/>
    <p:sldId id="281" r:id="rId8"/>
    <p:sldId id="262" r:id="rId9"/>
    <p:sldId id="280" r:id="rId10"/>
    <p:sldId id="271" r:id="rId11"/>
    <p:sldId id="263" r:id="rId12"/>
    <p:sldId id="270" r:id="rId13"/>
    <p:sldId id="264" r:id="rId14"/>
    <p:sldId id="272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mith, Abbe" initials="SA" lastIdx="1" clrIdx="0">
    <p:extLst>
      <p:ext uri="{19B8F6BF-5375-455C-9EA6-DF929625EA0E}">
        <p15:presenceInfo xmlns:p15="http://schemas.microsoft.com/office/powerpoint/2012/main" userId="S-1-5-21-746137067-854245398-682003330-4348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54D51C-8403-48DB-959E-783F44301A7D}" v="4" dt="2024-11-08T18:09:26.0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51" autoAdjust="0"/>
    <p:restoredTop sz="69136" autoAdjust="0"/>
  </p:normalViewPr>
  <p:slideViewPr>
    <p:cSldViewPr snapToGrid="0">
      <p:cViewPr>
        <p:scale>
          <a:sx n="50" d="100"/>
          <a:sy n="50" d="100"/>
        </p:scale>
        <p:origin x="696" y="18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voie, Renee" userId="022a11a1-a1a9-419a-b654-62b6ea9afe21" providerId="ADAL" clId="{FD54D51C-8403-48DB-959E-783F44301A7D}"/>
    <pc:docChg chg="undo custSel addSld delSld modSld">
      <pc:chgData name="Savoie, Renee" userId="022a11a1-a1a9-419a-b654-62b6ea9afe21" providerId="ADAL" clId="{FD54D51C-8403-48DB-959E-783F44301A7D}" dt="2024-11-08T18:16:33.082" v="3111" actId="6549"/>
      <pc:docMkLst>
        <pc:docMk/>
      </pc:docMkLst>
      <pc:sldChg chg="modSp mod">
        <pc:chgData name="Savoie, Renee" userId="022a11a1-a1a9-419a-b654-62b6ea9afe21" providerId="ADAL" clId="{FD54D51C-8403-48DB-959E-783F44301A7D}" dt="2024-11-08T13:42:33.816" v="61" actId="20577"/>
        <pc:sldMkLst>
          <pc:docMk/>
          <pc:sldMk cId="1248760835" sldId="257"/>
        </pc:sldMkLst>
        <pc:spChg chg="mod">
          <ac:chgData name="Savoie, Renee" userId="022a11a1-a1a9-419a-b654-62b6ea9afe21" providerId="ADAL" clId="{FD54D51C-8403-48DB-959E-783F44301A7D}" dt="2024-11-08T13:42:05.772" v="38" actId="6549"/>
          <ac:spMkLst>
            <pc:docMk/>
            <pc:sldMk cId="1248760835" sldId="257"/>
            <ac:spMk id="2" creationId="{00000000-0000-0000-0000-000000000000}"/>
          </ac:spMkLst>
        </pc:spChg>
        <pc:spChg chg="mod">
          <ac:chgData name="Savoie, Renee" userId="022a11a1-a1a9-419a-b654-62b6ea9afe21" providerId="ADAL" clId="{FD54D51C-8403-48DB-959E-783F44301A7D}" dt="2024-11-08T13:42:33.816" v="61" actId="20577"/>
          <ac:spMkLst>
            <pc:docMk/>
            <pc:sldMk cId="1248760835" sldId="257"/>
            <ac:spMk id="5" creationId="{00000000-0000-0000-0000-000000000000}"/>
          </ac:spMkLst>
        </pc:spChg>
      </pc:sldChg>
      <pc:sldChg chg="modSp mod modNotesTx">
        <pc:chgData name="Savoie, Renee" userId="022a11a1-a1a9-419a-b654-62b6ea9afe21" providerId="ADAL" clId="{FD54D51C-8403-48DB-959E-783F44301A7D}" dt="2024-11-08T18:12:46.852" v="3081" actId="13244"/>
        <pc:sldMkLst>
          <pc:docMk/>
          <pc:sldMk cId="153498174" sldId="262"/>
        </pc:sldMkLst>
        <pc:spChg chg="ord">
          <ac:chgData name="Savoie, Renee" userId="022a11a1-a1a9-419a-b654-62b6ea9afe21" providerId="ADAL" clId="{FD54D51C-8403-48DB-959E-783F44301A7D}" dt="2024-11-08T18:12:46.852" v="3081" actId="13244"/>
          <ac:spMkLst>
            <pc:docMk/>
            <pc:sldMk cId="153498174" sldId="262"/>
            <ac:spMk id="2" creationId="{00000000-0000-0000-0000-000000000000}"/>
          </ac:spMkLst>
        </pc:spChg>
        <pc:spChg chg="mod">
          <ac:chgData name="Savoie, Renee" userId="022a11a1-a1a9-419a-b654-62b6ea9afe21" providerId="ADAL" clId="{FD54D51C-8403-48DB-959E-783F44301A7D}" dt="2024-11-08T13:43:25.477" v="82" actId="20577"/>
          <ac:spMkLst>
            <pc:docMk/>
            <pc:sldMk cId="153498174" sldId="262"/>
            <ac:spMk id="3" creationId="{00000000-0000-0000-0000-000000000000}"/>
          </ac:spMkLst>
        </pc:spChg>
        <pc:spChg chg="ord">
          <ac:chgData name="Savoie, Renee" userId="022a11a1-a1a9-419a-b654-62b6ea9afe21" providerId="ADAL" clId="{FD54D51C-8403-48DB-959E-783F44301A7D}" dt="2024-11-08T18:12:44.297" v="3080" actId="13244"/>
          <ac:spMkLst>
            <pc:docMk/>
            <pc:sldMk cId="153498174" sldId="262"/>
            <ac:spMk id="5" creationId="{00000000-0000-0000-0000-000000000000}"/>
          </ac:spMkLst>
        </pc:spChg>
        <pc:picChg chg="mod">
          <ac:chgData name="Savoie, Renee" userId="022a11a1-a1a9-419a-b654-62b6ea9afe21" providerId="ADAL" clId="{FD54D51C-8403-48DB-959E-783F44301A7D}" dt="2024-11-08T18:07:33.776" v="3059" actId="1076"/>
          <ac:picMkLst>
            <pc:docMk/>
            <pc:sldMk cId="153498174" sldId="262"/>
            <ac:picMk id="4" creationId="{1283B5D9-BDDA-9D5F-1510-CF6CA9DF7D73}"/>
          </ac:picMkLst>
        </pc:picChg>
      </pc:sldChg>
      <pc:sldChg chg="modSp mod">
        <pc:chgData name="Savoie, Renee" userId="022a11a1-a1a9-419a-b654-62b6ea9afe21" providerId="ADAL" clId="{FD54D51C-8403-48DB-959E-783F44301A7D}" dt="2024-11-08T18:13:24.525" v="3083" actId="13244"/>
        <pc:sldMkLst>
          <pc:docMk/>
          <pc:sldMk cId="1588241651" sldId="263"/>
        </pc:sldMkLst>
        <pc:spChg chg="ord">
          <ac:chgData name="Savoie, Renee" userId="022a11a1-a1a9-419a-b654-62b6ea9afe21" providerId="ADAL" clId="{FD54D51C-8403-48DB-959E-783F44301A7D}" dt="2024-11-08T18:13:24.525" v="3083" actId="13244"/>
          <ac:spMkLst>
            <pc:docMk/>
            <pc:sldMk cId="1588241651" sldId="263"/>
            <ac:spMk id="2" creationId="{00000000-0000-0000-0000-000000000000}"/>
          </ac:spMkLst>
        </pc:spChg>
        <pc:spChg chg="mod">
          <ac:chgData name="Savoie, Renee" userId="022a11a1-a1a9-419a-b654-62b6ea9afe21" providerId="ADAL" clId="{FD54D51C-8403-48DB-959E-783F44301A7D}" dt="2024-11-08T14:27:34.289" v="1293" actId="14100"/>
          <ac:spMkLst>
            <pc:docMk/>
            <pc:sldMk cId="1588241651" sldId="263"/>
            <ac:spMk id="3" creationId="{00000000-0000-0000-0000-000000000000}"/>
          </ac:spMkLst>
        </pc:spChg>
        <pc:picChg chg="mod">
          <ac:chgData name="Savoie, Renee" userId="022a11a1-a1a9-419a-b654-62b6ea9afe21" providerId="ADAL" clId="{FD54D51C-8403-48DB-959E-783F44301A7D}" dt="2024-11-08T14:40:21.954" v="2091" actId="962"/>
          <ac:picMkLst>
            <pc:docMk/>
            <pc:sldMk cId="1588241651" sldId="263"/>
            <ac:picMk id="7" creationId="{00000000-0000-0000-0000-000000000000}"/>
          </ac:picMkLst>
        </pc:picChg>
        <pc:picChg chg="mod">
          <ac:chgData name="Savoie, Renee" userId="022a11a1-a1a9-419a-b654-62b6ea9afe21" providerId="ADAL" clId="{FD54D51C-8403-48DB-959E-783F44301A7D}" dt="2024-11-08T14:40:53.838" v="2163" actId="962"/>
          <ac:picMkLst>
            <pc:docMk/>
            <pc:sldMk cId="1588241651" sldId="263"/>
            <ac:picMk id="8" creationId="{00000000-0000-0000-0000-000000000000}"/>
          </ac:picMkLst>
        </pc:picChg>
      </pc:sldChg>
      <pc:sldChg chg="modSp mod">
        <pc:chgData name="Savoie, Renee" userId="022a11a1-a1a9-419a-b654-62b6ea9afe21" providerId="ADAL" clId="{FD54D51C-8403-48DB-959E-783F44301A7D}" dt="2024-11-08T18:13:34.961" v="3084" actId="13244"/>
        <pc:sldMkLst>
          <pc:docMk/>
          <pc:sldMk cId="862126576" sldId="264"/>
        </pc:sldMkLst>
        <pc:spChg chg="ord">
          <ac:chgData name="Savoie, Renee" userId="022a11a1-a1a9-419a-b654-62b6ea9afe21" providerId="ADAL" clId="{FD54D51C-8403-48DB-959E-783F44301A7D}" dt="2024-11-08T18:13:34.961" v="3084" actId="13244"/>
          <ac:spMkLst>
            <pc:docMk/>
            <pc:sldMk cId="862126576" sldId="264"/>
            <ac:spMk id="2" creationId="{00000000-0000-0000-0000-000000000000}"/>
          </ac:spMkLst>
        </pc:spChg>
        <pc:graphicFrameChg chg="modGraphic">
          <ac:chgData name="Savoie, Renee" userId="022a11a1-a1a9-419a-b654-62b6ea9afe21" providerId="ADAL" clId="{FD54D51C-8403-48DB-959E-783F44301A7D}" dt="2024-11-08T17:53:49.781" v="2507" actId="12385"/>
          <ac:graphicFrameMkLst>
            <pc:docMk/>
            <pc:sldMk cId="862126576" sldId="264"/>
            <ac:graphicFrameMk id="5" creationId="{00000000-0000-0000-0000-000000000000}"/>
          </ac:graphicFrameMkLst>
        </pc:graphicFrameChg>
      </pc:sldChg>
      <pc:sldChg chg="modSp mod modNotesTx">
        <pc:chgData name="Savoie, Renee" userId="022a11a1-a1a9-419a-b654-62b6ea9afe21" providerId="ADAL" clId="{FD54D51C-8403-48DB-959E-783F44301A7D}" dt="2024-11-08T17:53:41.847" v="2506" actId="12385"/>
        <pc:sldMkLst>
          <pc:docMk/>
          <pc:sldMk cId="4108257539" sldId="270"/>
        </pc:sldMkLst>
        <pc:spChg chg="mod">
          <ac:chgData name="Savoie, Renee" userId="022a11a1-a1a9-419a-b654-62b6ea9afe21" providerId="ADAL" clId="{FD54D51C-8403-48DB-959E-783F44301A7D}" dt="2024-11-08T14:28:05.683" v="1315" actId="20577"/>
          <ac:spMkLst>
            <pc:docMk/>
            <pc:sldMk cId="4108257539" sldId="270"/>
            <ac:spMk id="3" creationId="{00000000-0000-0000-0000-000000000000}"/>
          </ac:spMkLst>
        </pc:spChg>
        <pc:graphicFrameChg chg="mod modGraphic">
          <ac:chgData name="Savoie, Renee" userId="022a11a1-a1a9-419a-b654-62b6ea9afe21" providerId="ADAL" clId="{FD54D51C-8403-48DB-959E-783F44301A7D}" dt="2024-11-08T17:53:41.847" v="2506" actId="12385"/>
          <ac:graphicFrameMkLst>
            <pc:docMk/>
            <pc:sldMk cId="4108257539" sldId="270"/>
            <ac:graphicFrameMk id="4" creationId="{00000000-0000-0000-0000-000000000000}"/>
          </ac:graphicFrameMkLst>
        </pc:graphicFrameChg>
      </pc:sldChg>
      <pc:sldChg chg="modSp mod">
        <pc:chgData name="Savoie, Renee" userId="022a11a1-a1a9-419a-b654-62b6ea9afe21" providerId="ADAL" clId="{FD54D51C-8403-48DB-959E-783F44301A7D}" dt="2024-11-08T18:10:25.233" v="3076" actId="20577"/>
        <pc:sldMkLst>
          <pc:docMk/>
          <pc:sldMk cId="778590446" sldId="271"/>
        </pc:sldMkLst>
        <pc:spChg chg="mod">
          <ac:chgData name="Savoie, Renee" userId="022a11a1-a1a9-419a-b654-62b6ea9afe21" providerId="ADAL" clId="{FD54D51C-8403-48DB-959E-783F44301A7D}" dt="2024-11-08T18:10:25.233" v="3076" actId="20577"/>
          <ac:spMkLst>
            <pc:docMk/>
            <pc:sldMk cId="778590446" sldId="271"/>
            <ac:spMk id="3" creationId="{00000000-0000-0000-0000-000000000000}"/>
          </ac:spMkLst>
        </pc:spChg>
      </pc:sldChg>
      <pc:sldChg chg="modSp mod">
        <pc:chgData name="Savoie, Renee" userId="022a11a1-a1a9-419a-b654-62b6ea9afe21" providerId="ADAL" clId="{FD54D51C-8403-48DB-959E-783F44301A7D}" dt="2024-11-08T18:16:33.082" v="3111" actId="6549"/>
        <pc:sldMkLst>
          <pc:docMk/>
          <pc:sldMk cId="455250102" sldId="272"/>
        </pc:sldMkLst>
        <pc:spChg chg="ord">
          <ac:chgData name="Savoie, Renee" userId="022a11a1-a1a9-419a-b654-62b6ea9afe21" providerId="ADAL" clId="{FD54D51C-8403-48DB-959E-783F44301A7D}" dt="2024-11-08T18:13:43.599" v="3085" actId="13244"/>
          <ac:spMkLst>
            <pc:docMk/>
            <pc:sldMk cId="455250102" sldId="272"/>
            <ac:spMk id="2" creationId="{00000000-0000-0000-0000-000000000000}"/>
          </ac:spMkLst>
        </pc:spChg>
        <pc:spChg chg="mod">
          <ac:chgData name="Savoie, Renee" userId="022a11a1-a1a9-419a-b654-62b6ea9afe21" providerId="ADAL" clId="{FD54D51C-8403-48DB-959E-783F44301A7D}" dt="2024-11-08T18:16:33.082" v="3111" actId="6549"/>
          <ac:spMkLst>
            <pc:docMk/>
            <pc:sldMk cId="455250102" sldId="272"/>
            <ac:spMk id="4" creationId="{00000000-0000-0000-0000-000000000000}"/>
          </ac:spMkLst>
        </pc:spChg>
        <pc:graphicFrameChg chg="modGraphic">
          <ac:chgData name="Savoie, Renee" userId="022a11a1-a1a9-419a-b654-62b6ea9afe21" providerId="ADAL" clId="{FD54D51C-8403-48DB-959E-783F44301A7D}" dt="2024-11-08T18:11:42.756" v="3077" actId="6549"/>
          <ac:graphicFrameMkLst>
            <pc:docMk/>
            <pc:sldMk cId="455250102" sldId="272"/>
            <ac:graphicFrameMk id="5" creationId="{00000000-0000-0000-0000-000000000000}"/>
          </ac:graphicFrameMkLst>
        </pc:graphicFrameChg>
      </pc:sldChg>
      <pc:sldChg chg="modSp del mod">
        <pc:chgData name="Savoie, Renee" userId="022a11a1-a1a9-419a-b654-62b6ea9afe21" providerId="ADAL" clId="{FD54D51C-8403-48DB-959E-783F44301A7D}" dt="2024-11-08T18:07:23.132" v="3058" actId="47"/>
        <pc:sldMkLst>
          <pc:docMk/>
          <pc:sldMk cId="3800080611" sldId="276"/>
        </pc:sldMkLst>
        <pc:spChg chg="ord">
          <ac:chgData name="Savoie, Renee" userId="022a11a1-a1a9-419a-b654-62b6ea9afe21" providerId="ADAL" clId="{FD54D51C-8403-48DB-959E-783F44301A7D}" dt="2024-11-08T17:54:34.721" v="2509"/>
          <ac:spMkLst>
            <pc:docMk/>
            <pc:sldMk cId="3800080611" sldId="276"/>
            <ac:spMk id="7" creationId="{00000000-0000-0000-0000-000000000000}"/>
          </ac:spMkLst>
        </pc:spChg>
      </pc:sldChg>
      <pc:sldChg chg="modSp mod modNotesTx">
        <pc:chgData name="Savoie, Renee" userId="022a11a1-a1a9-419a-b654-62b6ea9afe21" providerId="ADAL" clId="{FD54D51C-8403-48DB-959E-783F44301A7D}" dt="2024-11-08T18:13:06.171" v="3082" actId="13244"/>
        <pc:sldMkLst>
          <pc:docMk/>
          <pc:sldMk cId="1566092516" sldId="280"/>
        </pc:sldMkLst>
        <pc:spChg chg="mod">
          <ac:chgData name="Savoie, Renee" userId="022a11a1-a1a9-419a-b654-62b6ea9afe21" providerId="ADAL" clId="{FD54D51C-8403-48DB-959E-783F44301A7D}" dt="2024-11-08T14:25:56.631" v="905" actId="20577"/>
          <ac:spMkLst>
            <pc:docMk/>
            <pc:sldMk cId="1566092516" sldId="280"/>
            <ac:spMk id="3" creationId="{00000000-0000-0000-0000-000000000000}"/>
          </ac:spMkLst>
        </pc:spChg>
        <pc:spChg chg="ord">
          <ac:chgData name="Savoie, Renee" userId="022a11a1-a1a9-419a-b654-62b6ea9afe21" providerId="ADAL" clId="{FD54D51C-8403-48DB-959E-783F44301A7D}" dt="2024-11-08T18:13:06.171" v="3082" actId="13244"/>
          <ac:spMkLst>
            <pc:docMk/>
            <pc:sldMk cId="1566092516" sldId="280"/>
            <ac:spMk id="5" creationId="{00000000-0000-0000-0000-000000000000}"/>
          </ac:spMkLst>
        </pc:spChg>
        <pc:graphicFrameChg chg="mod">
          <ac:chgData name="Savoie, Renee" userId="022a11a1-a1a9-419a-b654-62b6ea9afe21" providerId="ADAL" clId="{FD54D51C-8403-48DB-959E-783F44301A7D}" dt="2024-11-08T18:09:26.081" v="3073"/>
          <ac:graphicFrameMkLst>
            <pc:docMk/>
            <pc:sldMk cId="1566092516" sldId="280"/>
            <ac:graphicFrameMk id="9" creationId="{00000000-0000-0000-0000-000000000000}"/>
          </ac:graphicFrameMkLst>
        </pc:graphicFrameChg>
        <pc:picChg chg="mod">
          <ac:chgData name="Savoie, Renee" userId="022a11a1-a1a9-419a-b654-62b6ea9afe21" providerId="ADAL" clId="{FD54D51C-8403-48DB-959E-783F44301A7D}" dt="2024-11-08T15:04:17.272" v="2501" actId="962"/>
          <ac:picMkLst>
            <pc:docMk/>
            <pc:sldMk cId="1566092516" sldId="280"/>
            <ac:picMk id="13" creationId="{00000000-0000-0000-0000-000000000000}"/>
          </ac:picMkLst>
        </pc:picChg>
      </pc:sldChg>
      <pc:sldChg chg="addSp delSp modSp add mod delAnim">
        <pc:chgData name="Savoie, Renee" userId="022a11a1-a1a9-419a-b654-62b6ea9afe21" providerId="ADAL" clId="{FD54D51C-8403-48DB-959E-783F44301A7D}" dt="2024-11-08T18:12:12.701" v="3079" actId="13244"/>
        <pc:sldMkLst>
          <pc:docMk/>
          <pc:sldMk cId="4160788514" sldId="281"/>
        </pc:sldMkLst>
        <pc:spChg chg="mod">
          <ac:chgData name="Savoie, Renee" userId="022a11a1-a1a9-419a-b654-62b6ea9afe21" providerId="ADAL" clId="{FD54D51C-8403-48DB-959E-783F44301A7D}" dt="2024-11-08T18:05:47.900" v="3019" actId="1076"/>
          <ac:spMkLst>
            <pc:docMk/>
            <pc:sldMk cId="4160788514" sldId="281"/>
            <ac:spMk id="2" creationId="{00000000-0000-0000-0000-000000000000}"/>
          </ac:spMkLst>
        </pc:spChg>
        <pc:spChg chg="del">
          <ac:chgData name="Savoie, Renee" userId="022a11a1-a1a9-419a-b654-62b6ea9afe21" providerId="ADAL" clId="{FD54D51C-8403-48DB-959E-783F44301A7D}" dt="2024-11-08T17:55:27.445" v="2511" actId="478"/>
          <ac:spMkLst>
            <pc:docMk/>
            <pc:sldMk cId="4160788514" sldId="281"/>
            <ac:spMk id="3" creationId="{00000000-0000-0000-0000-000000000000}"/>
          </ac:spMkLst>
        </pc:spChg>
        <pc:spChg chg="ord">
          <ac:chgData name="Savoie, Renee" userId="022a11a1-a1a9-419a-b654-62b6ea9afe21" providerId="ADAL" clId="{FD54D51C-8403-48DB-959E-783F44301A7D}" dt="2024-11-08T18:12:12.701" v="3079" actId="13244"/>
          <ac:spMkLst>
            <pc:docMk/>
            <pc:sldMk cId="4160788514" sldId="281"/>
            <ac:spMk id="5" creationId="{00000000-0000-0000-0000-000000000000}"/>
          </ac:spMkLst>
        </pc:spChg>
        <pc:spChg chg="add mod">
          <ac:chgData name="Savoie, Renee" userId="022a11a1-a1a9-419a-b654-62b6ea9afe21" providerId="ADAL" clId="{FD54D51C-8403-48DB-959E-783F44301A7D}" dt="2024-11-08T18:07:01.675" v="3057" actId="14100"/>
          <ac:spMkLst>
            <pc:docMk/>
            <pc:sldMk cId="4160788514" sldId="281"/>
            <ac:spMk id="6" creationId="{77C8B8B6-CB1E-A9F8-B63F-D4D765AB1CB4}"/>
          </ac:spMkLst>
        </pc:spChg>
        <pc:spChg chg="mod ord">
          <ac:chgData name="Savoie, Renee" userId="022a11a1-a1a9-419a-b654-62b6ea9afe21" providerId="ADAL" clId="{FD54D51C-8403-48DB-959E-783F44301A7D}" dt="2024-11-08T18:12:09.263" v="3078" actId="13244"/>
          <ac:spMkLst>
            <pc:docMk/>
            <pc:sldMk cId="4160788514" sldId="281"/>
            <ac:spMk id="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5609F-4D93-4AF5-8C87-7BDAFF0E24F0}" type="datetimeFigureOut">
              <a:rPr lang="en-US" smtClean="0"/>
              <a:t>11/8/2024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43847-EF39-4B50-9A28-6FABB3A4C3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62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•"/>
            </a:pPr>
            <a:r>
              <a:rPr lang="en-US" altLang="en-US" sz="1200" b="0" dirty="0">
                <a:solidFill>
                  <a:srgbClr val="002D73"/>
                </a:solidFill>
                <a:ea typeface="ＭＳ Ｐゴシック" panose="020B0600070205080204" pitchFamily="34" charset="-128"/>
              </a:rPr>
              <a:t>This is an editable PowerPoint prepared by the CSDE for</a:t>
            </a:r>
            <a:r>
              <a:rPr lang="en-US" altLang="en-US" sz="1200" b="0" baseline="0" dirty="0">
                <a:solidFill>
                  <a:srgbClr val="002D73"/>
                </a:solidFill>
                <a:ea typeface="ＭＳ Ｐゴシック" panose="020B0600070205080204" pitchFamily="34" charset="-128"/>
              </a:rPr>
              <a:t> districts to use at local board of education or other district/school meetings</a:t>
            </a:r>
            <a:r>
              <a:rPr lang="en-US" altLang="en-US" sz="1200" b="0" dirty="0">
                <a:solidFill>
                  <a:srgbClr val="002D73"/>
                </a:solidFill>
                <a:ea typeface="ＭＳ Ｐゴシック" panose="020B0600070205080204" pitchFamily="34" charset="-128"/>
              </a:rPr>
              <a:t>.</a:t>
            </a:r>
          </a:p>
          <a:p>
            <a:pPr marL="171450" indent="-171450">
              <a:buFontTx/>
              <a:buChar char="•"/>
            </a:pPr>
            <a:endParaRPr lang="en-US" altLang="en-US" sz="1200" b="0" dirty="0">
              <a:solidFill>
                <a:srgbClr val="002D73"/>
              </a:solidFill>
              <a:ea typeface="ＭＳ Ｐゴシック" panose="020B0600070205080204" pitchFamily="34" charset="-128"/>
            </a:endParaRPr>
          </a:p>
          <a:p>
            <a:pPr marL="171450" indent="-171450">
              <a:buFontTx/>
              <a:buChar char="•"/>
            </a:pPr>
            <a:r>
              <a:rPr lang="en-US" altLang="en-US" sz="1200" b="0" dirty="0">
                <a:solidFill>
                  <a:srgbClr val="002D73"/>
                </a:solidFill>
                <a:ea typeface="ＭＳ Ｐゴシック" panose="020B0600070205080204" pitchFamily="34" charset="-128"/>
              </a:rPr>
              <a:t>Slides can be added or deleted as needed. </a:t>
            </a:r>
          </a:p>
          <a:p>
            <a:pPr marL="171450" indent="-171450">
              <a:buFontTx/>
              <a:buChar char="•"/>
            </a:pPr>
            <a:endParaRPr lang="en-US" altLang="en-US" sz="1200" b="0" dirty="0">
              <a:solidFill>
                <a:srgbClr val="002D73"/>
              </a:solidFill>
              <a:ea typeface="ＭＳ Ｐゴシック" panose="020B0600070205080204" pitchFamily="34" charset="-128"/>
            </a:endParaRPr>
          </a:p>
          <a:p>
            <a:pPr marL="171450" indent="-171450">
              <a:buFontTx/>
              <a:buChar char="•"/>
            </a:pPr>
            <a:r>
              <a:rPr lang="en-US" altLang="en-US" sz="1200" b="0" dirty="0">
                <a:solidFill>
                  <a:srgbClr val="002D73"/>
                </a:solidFill>
                <a:ea typeface="ＭＳ Ｐゴシック" panose="020B0600070205080204" pitchFamily="34" charset="-128"/>
              </a:rPr>
              <a:t>We encourage customization to your local context.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DD2E53-2A0F-4666-AAC8-2F8AB63BFE9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4969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Insert the districts’ strategic priorities.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395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student is more than a test score and school or district is more than the average of those scores. </a:t>
            </a:r>
          </a:p>
          <a:p>
            <a:endParaRPr lang="en-US" dirty="0"/>
          </a:p>
          <a:p>
            <a:r>
              <a:rPr lang="en-US" dirty="0"/>
              <a:t>Focusing</a:t>
            </a:r>
            <a:r>
              <a:rPr lang="en-US" baseline="0" dirty="0"/>
              <a:t> on a broader set of indicators will guard against narrowing of the curriculum to what’s tested. </a:t>
            </a:r>
          </a:p>
          <a:p>
            <a:endParaRPr lang="en-US" baseline="0" dirty="0"/>
          </a:p>
          <a:p>
            <a:r>
              <a:rPr lang="en-US" baseline="0" dirty="0"/>
              <a:t>It will also make more local practitioners see their contributions reflected in the accountability system.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B70B74-AE76-48D4-9D17-5BBF3CE560A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10/17/2013</a:t>
            </a:r>
          </a:p>
        </p:txBody>
      </p:sp>
    </p:spTree>
    <p:extLst>
      <p:ext uri="{BB962C8B-B14F-4D97-AF65-F5344CB8AC3E}">
        <p14:creationId xmlns:p14="http://schemas.microsoft.com/office/powerpoint/2010/main" val="1441394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451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Key Terms: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 percentage of total possible points earned on all indicators is the “Accountability Index”.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“Performance index” (SPI/DPI) refers to the index scores derived from state assessment results (Indicator 1).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These terms are defined in Section 326 of Public Act 15-5.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dirty="0"/>
              <a:t>Refer</a:t>
            </a:r>
            <a:r>
              <a:rPr lang="en-US" baseline="0" dirty="0"/>
              <a:t> to the document “Using Accountability Results to Guide Improvement” for the methodology for each indicator.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297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This slide is designed to show year over year change. Replace the previous year and current year column headers with the appropriate school year labels (e.g. 2022-23 and 2023-24). Complete the Percentage of Points Earned with the values for your own district.</a:t>
            </a:r>
          </a:p>
          <a:p>
            <a:endParaRPr lang="en-US" baseline="0" dirty="0"/>
          </a:p>
          <a:p>
            <a:r>
              <a:rPr lang="en-US" baseline="0" dirty="0"/>
              <a:t>Increase of 1 percentage point or greater is indicated with an up arrow.</a:t>
            </a:r>
          </a:p>
          <a:p>
            <a:r>
              <a:rPr lang="en-US" baseline="0" dirty="0"/>
              <a:t>Decrease of 1 percentage point of greater is indicated with a down arrow.</a:t>
            </a:r>
          </a:p>
          <a:p>
            <a:r>
              <a:rPr lang="en-US" baseline="0" dirty="0"/>
              <a:t>Changes between </a:t>
            </a:r>
            <a:r>
              <a:rPr lang="en-US" sz="1200" dirty="0"/>
              <a:t>±1 </a:t>
            </a:r>
            <a:r>
              <a:rPr lang="en-US" baseline="0" dirty="0"/>
              <a:t>percentage point is indicated with a sideways arrow.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728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district’s gap</a:t>
            </a:r>
            <a:r>
              <a:rPr lang="en-US" baseline="0" dirty="0"/>
              <a:t> size is the difference in “performance index” or six-year graduation rate between the Non-High Needs group of students, and students with High Needs.</a:t>
            </a:r>
          </a:p>
          <a:p>
            <a:endParaRPr lang="en-US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Every school and district is expected to meet the 95% participation rate standard for the ALL Students group </a:t>
            </a:r>
            <a:r>
              <a:rPr lang="en-US" sz="1200" b="1" dirty="0"/>
              <a:t>and</a:t>
            </a:r>
            <a:r>
              <a:rPr lang="en-US" sz="1200" dirty="0"/>
              <a:t> the High Needs student group in ALL the tested subject areas (i.e., English Language Arts, Mathematics, and Science).</a:t>
            </a:r>
            <a:endParaRPr lang="en-US" sz="1100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271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Customize this slide with each school’s relevant information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462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Insert the districts’ strengths and opportunities from the most recent needs assessment.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226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Insert the districts’ strengths and opportunities from the most recent needs assessment.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49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15F27-7CD7-45AA-AF4D-70F88DA72102}" type="datetime1">
              <a:rPr lang="en-US" smtClean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94031" y="6451486"/>
            <a:ext cx="949036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48F862B-FA31-4C98-B891-687A8AF99F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25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6121D-CACE-4A2D-88E0-2D8CE947EBD1}" type="datetime1">
              <a:rPr lang="en-US" smtClean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94031" y="6451486"/>
            <a:ext cx="949036" cy="365125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348F862B-FA31-4C98-B891-687A8AF99F0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21273" y="6421755"/>
            <a:ext cx="12213273" cy="436245"/>
            <a:chOff x="-21273" y="6421755"/>
            <a:chExt cx="12213273" cy="436245"/>
          </a:xfrm>
        </p:grpSpPr>
        <p:pic>
          <p:nvPicPr>
            <p:cNvPr id="8" name="Picture 7"/>
            <p:cNvPicPr/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273" y="6421755"/>
              <a:ext cx="12213273" cy="436245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 userDrawn="1"/>
          </p:nvSpPr>
          <p:spPr>
            <a:xfrm>
              <a:off x="457200" y="6522720"/>
              <a:ext cx="7940040" cy="19875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0923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8C701-56A3-4CA6-8E4B-6F158AEDF51C}" type="datetime1">
              <a:rPr lang="en-US" smtClean="0"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21273" y="6421755"/>
            <a:ext cx="12213273" cy="436245"/>
            <a:chOff x="-21273" y="6421755"/>
            <a:chExt cx="12213273" cy="436245"/>
          </a:xfrm>
        </p:grpSpPr>
        <p:pic>
          <p:nvPicPr>
            <p:cNvPr id="8" name="Picture 7"/>
            <p:cNvPicPr/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273" y="6421755"/>
              <a:ext cx="12213273" cy="436245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 userDrawn="1"/>
          </p:nvSpPr>
          <p:spPr>
            <a:xfrm>
              <a:off x="457200" y="6522720"/>
              <a:ext cx="7940040" cy="19875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94031" y="6451486"/>
            <a:ext cx="949036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48F862B-FA31-4C98-B891-687A8AF99F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4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150" y="1035277"/>
            <a:ext cx="1114425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ABC District</a:t>
            </a:r>
            <a:br>
              <a:rPr lang="en-US" dirty="0"/>
            </a:br>
            <a:r>
              <a:rPr lang="en-US" dirty="0"/>
              <a:t>Next Generation Accountability Report</a:t>
            </a:r>
            <a:br>
              <a:rPr lang="en-US" dirty="0"/>
            </a:br>
            <a:r>
              <a:rPr lang="en-US" dirty="0"/>
              <a:t>[Insert school year]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Fall [insert year]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1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8760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ABC District: </a:t>
            </a:r>
            <a:r>
              <a:rPr lang="en-US" dirty="0"/>
              <a:t>Needs Assessment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332202"/>
              </p:ext>
            </p:extLst>
          </p:nvPr>
        </p:nvGraphicFramePr>
        <p:xfrm>
          <a:off x="838200" y="1825625"/>
          <a:ext cx="10515600" cy="42976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Strengths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Opportunities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Academics: </a:t>
                      </a:r>
                    </a:p>
                    <a:p>
                      <a:r>
                        <a:rPr lang="en-US" dirty="0"/>
                        <a:t>Design and implement a rigorous and engaging academic program that allows all students to achieve at high levels, including aligned curricula, instruction, and assessments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Talent: </a:t>
                      </a:r>
                    </a:p>
                    <a:p>
                      <a:r>
                        <a:rPr lang="en-US" dirty="0"/>
                        <a:t>Employ systems and strategies to recruit, hire, develop, evaluate, and retain excellent school leaders, teachers, and support staff.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126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ABC District</a:t>
            </a:r>
            <a:r>
              <a:rPr lang="en-US">
                <a:solidFill>
                  <a:srgbClr val="FF0000"/>
                </a:solidFill>
              </a:rPr>
              <a:t>: </a:t>
            </a:r>
            <a:r>
              <a:rPr lang="en-US"/>
              <a:t>Needs </a:t>
            </a:r>
            <a:r>
              <a:rPr lang="en-US" dirty="0"/>
              <a:t>Assessment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458931"/>
              </p:ext>
            </p:extLst>
          </p:nvPr>
        </p:nvGraphicFramePr>
        <p:xfrm>
          <a:off x="838200" y="1825625"/>
          <a:ext cx="10515600" cy="45720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Strengths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Opportunities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Culture and Climate: </a:t>
                      </a:r>
                    </a:p>
                    <a:p>
                      <a:r>
                        <a:rPr lang="en-US" dirty="0"/>
                        <a:t>Foster a positive learning environment that supports high-quality teaching and learning and engages families and the community as partners in the educational process.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1" dirty="0"/>
                        <a:t>Operations: </a:t>
                      </a:r>
                    </a:p>
                    <a:p>
                      <a:r>
                        <a:rPr lang="en-US" dirty="0"/>
                        <a:t>Create systems and processes that promote organizational efficiency and effectiveness, including through the use of time and financial resources.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250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ABC District </a:t>
            </a:r>
            <a:r>
              <a:rPr lang="en-US" dirty="0"/>
              <a:t>Strategic Priorities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332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US" dirty="0"/>
              <a:t>Accountability Systems Serve Important Purposes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Track progress</a:t>
            </a:r>
          </a:p>
          <a:p>
            <a:r>
              <a:rPr lang="en-US" dirty="0"/>
              <a:t>Help schools and districts make improvements</a:t>
            </a:r>
          </a:p>
          <a:p>
            <a:r>
              <a:rPr lang="en-US" dirty="0"/>
              <a:t>Show where support is needed most</a:t>
            </a:r>
          </a:p>
          <a:p>
            <a:r>
              <a:rPr lang="en-US" dirty="0"/>
              <a:t>Recognize successes</a:t>
            </a:r>
          </a:p>
          <a:p>
            <a:r>
              <a:rPr lang="en-US" dirty="0"/>
              <a:t>Promote transparency</a:t>
            </a:r>
          </a:p>
          <a:p>
            <a:r>
              <a:rPr lang="en-US" dirty="0"/>
              <a:t>Satisfy federal and state requirements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091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Connecticut Next Generation Accountability System for Districts and Schools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Provides a more complete picture of a school or district</a:t>
            </a:r>
          </a:p>
          <a:p>
            <a:r>
              <a:rPr lang="en-US" sz="2400" dirty="0"/>
              <a:t>Guards against narrowing of the curriculum to the tested subjects</a:t>
            </a:r>
          </a:p>
          <a:p>
            <a:r>
              <a:rPr lang="en-US" sz="2400" dirty="0"/>
              <a:t>Expands ownership of accountability to all staff</a:t>
            </a:r>
          </a:p>
          <a:p>
            <a:r>
              <a:rPr lang="en-US" sz="2400" dirty="0"/>
              <a:t>Allows schools to demonstrate progress on “outcome pre-cursors”</a:t>
            </a:r>
          </a:p>
          <a:p>
            <a:r>
              <a:rPr lang="en-US" sz="2400" dirty="0"/>
              <a:t>Encourages leaders to view accountability results not as a “gotcha” but as a tool to guide and track improvement efforts</a:t>
            </a:r>
          </a:p>
          <a:p>
            <a:r>
              <a:rPr lang="en-US" sz="2400" dirty="0"/>
              <a:t>Developed by CT Department of Education with extensive feedback from district and school leaders, Connecticut educators, state and national experts, CSDE staff, and many others. 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204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14300"/>
            <a:ext cx="10515600" cy="1325563"/>
          </a:xfrm>
        </p:spPr>
        <p:txBody>
          <a:bodyPr/>
          <a:lstStyle/>
          <a:p>
            <a:r>
              <a:rPr lang="en-US" dirty="0"/>
              <a:t>What are the 12 Indicators?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C8B8B6-CB1E-A9F8-B63F-D4D765AB1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4" y="1333499"/>
            <a:ext cx="11668125" cy="465984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/>
              <a:t>Academic achievement (Performance Index)</a:t>
            </a:r>
            <a:r>
              <a:rPr lang="en-US" sz="2600" baseline="30000" dirty="0"/>
              <a:t>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Academic growth</a:t>
            </a:r>
            <a:r>
              <a:rPr lang="en-US" sz="2600" baseline="30000" dirty="0"/>
              <a:t> H </a:t>
            </a:r>
            <a:r>
              <a:rPr lang="en-US" sz="2600" dirty="0"/>
              <a:t>and Progress toward English language proficiency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Assessment participation rate</a:t>
            </a:r>
            <a:r>
              <a:rPr lang="en-US" sz="2600" baseline="30000" dirty="0"/>
              <a:t> 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Chronic absenteeism</a:t>
            </a:r>
            <a:r>
              <a:rPr lang="en-US" sz="2600" baseline="30000" dirty="0"/>
              <a:t> 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Postsecondary preparation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Postsecondary readiness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Graduation- on-track in ninth grade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Graduation- four-year adjusted cohort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Graduation- six-year adjusted cohort</a:t>
            </a:r>
            <a:r>
              <a:rPr lang="en-US" sz="2600" baseline="30000" dirty="0"/>
              <a:t> 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Postsecondary Entrance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Physical fitness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Arts access</a:t>
            </a:r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247651" y="5993343"/>
            <a:ext cx="116966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1600" baseline="30000" dirty="0"/>
              <a:t>H </a:t>
            </a:r>
            <a:r>
              <a:rPr lang="en-US" sz="1600" dirty="0"/>
              <a:t>Separate set of points allotted for “High Needs” (students from low-income families, English learners (ELs), or students with disabilities)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C300-C79D-4DCD-90CB-DC22F9E1BF7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788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11306" y="-260033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ABC District </a:t>
            </a:r>
            <a:r>
              <a:rPr lang="en-US" dirty="0"/>
              <a:t>Report: [Insert School Year]</a:t>
            </a:r>
          </a:p>
        </p:txBody>
      </p:sp>
      <p:pic>
        <p:nvPicPr>
          <p:cNvPr id="4" name="Picture 3" descr="This table is a legacy version of the Next Generation Accountability report. When customizing the presentation, replace this table with your district's report available on EdSight.">
            <a:extLst>
              <a:ext uri="{FF2B5EF4-FFF2-40B4-BE49-F238E27FC236}">
                <a16:creationId xmlns:a16="http://schemas.microsoft.com/office/drawing/2014/main" id="{1283B5D9-BDDA-9D5F-1510-CF6CA9DF7D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873" y="812255"/>
            <a:ext cx="7122253" cy="55974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96085" y="6409680"/>
            <a:ext cx="114959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Indicator 3 is the participation rate.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98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96351" y="-3810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ABC District </a:t>
            </a:r>
            <a:r>
              <a:rPr lang="en-US" dirty="0"/>
              <a:t>Report: [YEAR 1] to [YEAR 2]</a:t>
            </a:r>
          </a:p>
        </p:txBody>
      </p:sp>
      <p:graphicFrame>
        <p:nvGraphicFramePr>
          <p:cNvPr id="9" name="Content Placeholder 8" descr="This table includes each of the accountability indicators. It should be customized with district values for the current year and previous year to show change over time. 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10507"/>
              </p:ext>
            </p:extLst>
          </p:nvPr>
        </p:nvGraphicFramePr>
        <p:xfrm>
          <a:off x="2525713" y="1250950"/>
          <a:ext cx="6659562" cy="442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12196735" imgH="8110675" progId="Excel.Sheet.12">
                  <p:embed/>
                </p:oleObj>
              </mc:Choice>
              <mc:Fallback>
                <p:oleObj name="Worksheet" r:id="rId3" imgW="12196735" imgH="8110675" progId="Excel.Sheet.12">
                  <p:embed/>
                  <p:pic>
                    <p:nvPicPr>
                      <p:cNvPr id="9" name="Content Placeholder 8" descr="This table includes each of the accountability indicators. It should be customized with district values for the current year and previous year to show change over time. 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25713" y="1250950"/>
                        <a:ext cx="6659562" cy="442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382357" y="6099100"/>
            <a:ext cx="701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Change between ±1 percentage point is indicated as </a:t>
            </a:r>
          </a:p>
        </p:txBody>
      </p:sp>
      <p:pic>
        <p:nvPicPr>
          <p:cNvPr id="13" name="Picture 12" descr="A horizontal arrow pointing to the right."/>
          <p:cNvPicPr>
            <a:picLocks noChangeAspect="1"/>
          </p:cNvPicPr>
          <p:nvPr/>
        </p:nvPicPr>
        <p:blipFill rotWithShape="1">
          <a:blip r:embed="rId5"/>
          <a:srcRect l="6107" t="16117" b="-1"/>
          <a:stretch/>
        </p:blipFill>
        <p:spPr>
          <a:xfrm>
            <a:off x="4834404" y="6157125"/>
            <a:ext cx="489007" cy="234429"/>
          </a:xfrm>
          <a:prstGeom prst="rect">
            <a:avLst/>
          </a:prstGeom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092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Achievement and Graduation Rate Gaps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district/school is identified as having an “achievement gap” if its gap size is substantially different from the average statewide gap in any subject area.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 district/school is identified as having a “graduation gap” if its gap size is substantially different from the average statewide gap.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590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199" y="170646"/>
            <a:ext cx="10810569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ABC District </a:t>
            </a:r>
            <a:r>
              <a:rPr lang="en-US" dirty="0"/>
              <a:t>Report, [INSERT YEAR] (continued)</a:t>
            </a:r>
          </a:p>
        </p:txBody>
      </p:sp>
      <p:pic>
        <p:nvPicPr>
          <p:cNvPr id="7" name="Picture 6" descr="The district's gap indicator table for the target year should be inserted here. The table can be found in the Next Generation Accountability section of EdSight. 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231" y="1091924"/>
            <a:ext cx="10419936" cy="2560320"/>
          </a:xfrm>
          <a:prstGeom prst="rect">
            <a:avLst/>
          </a:prstGeom>
        </p:spPr>
      </p:pic>
      <p:pic>
        <p:nvPicPr>
          <p:cNvPr id="8" name="Picture 7" descr="The district's assessment participation rate table for the target year should be inserted here. The table can be found in the Next Generation Accountability section of EdSight. 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0798" y="3708286"/>
            <a:ext cx="5290403" cy="27432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41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ABC District</a:t>
            </a:r>
            <a:r>
              <a:rPr lang="en-US" dirty="0"/>
              <a:t> Schools Report, [INSERT YEAR]</a:t>
            </a:r>
          </a:p>
        </p:txBody>
      </p:sp>
      <p:graphicFrame>
        <p:nvGraphicFramePr>
          <p:cNvPr id="4" name="Content Placeholder 3" descr="This customizable table is designed to show the performance of each school within a district based on the Next Generation Accountability system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30700"/>
              </p:ext>
            </p:extLst>
          </p:nvPr>
        </p:nvGraphicFramePr>
        <p:xfrm>
          <a:off x="838200" y="1825625"/>
          <a:ext cx="10953756" cy="39319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241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2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2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2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2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166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School 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Accountability Index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Any Participation</a:t>
                      </a:r>
                      <a:r>
                        <a:rPr lang="en-US" sz="1800" baseline="0" dirty="0"/>
                        <a:t> below 95%?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Achievement Gap?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Graduation Rate Gap?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/>
                        <a:t>Category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dirty="0"/>
                        <a:t>XYZ Elementary School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77.3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dirty="0"/>
                        <a:t>DEF Intermediate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dirty="0"/>
                        <a:t>School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65.4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 dirty="0"/>
                        <a:t>MNO High School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71.2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Category 4: Focus</a:t>
                      </a:r>
                      <a:r>
                        <a:rPr lang="en-US" sz="1800" baseline="0" dirty="0"/>
                        <a:t> ELA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4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4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4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2575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78"/>
  <p:tag name="ARTICULATE_TITLE_TAG" val="Welcome"/>
  <p:tag name="ARTICULATE_NAV_LEVEL" val="1"/>
  <p:tag name="ARTICULATE_SLIDE_PRESENTER_GUID" val="2e7ba41b-7e98-4522-b2c6-9f1346454966"/>
  <p:tag name="ARTICULATE_SLIDE_PAUSE" val="0"/>
  <p:tag name="ARTICULATE_LOCK_SLIDE" val="0"/>
  <p:tag name="ARTICULATE_HIDE_SLIDE" val="0"/>
  <p:tag name="ARTICULATE_PLAYER_CONTROL_PREVIOUS" val="True"/>
  <p:tag name="ARTICULATE_PLAYER_CONTROL_NEXT" val="True"/>
  <p:tag name="ARTICULATE_USED_LAYOUT" val="2"/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Category xmlns="3188db64-835f-49dd-a92e-b63c50075c64" xsi:nil="true"/>
    <TaxCatchAll xmlns="bd8f7d19-50dd-4ca5-833a-f68575fcf434" xsi:nil="true"/>
    <lcf76f155ced4ddcb4097134ff3c332f xmlns="3188db64-835f-49dd-a92e-b63c50075c6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32173F7A8AF44CAD29E02D9EC3CE55" ma:contentTypeVersion="20" ma:contentTypeDescription="Create a new document." ma:contentTypeScope="" ma:versionID="835bbd24e974a203930c9d2dda9e37ee">
  <xsd:schema xmlns:xsd="http://www.w3.org/2001/XMLSchema" xmlns:xs="http://www.w3.org/2001/XMLSchema" xmlns:p="http://schemas.microsoft.com/office/2006/metadata/properties" xmlns:ns1="http://schemas.microsoft.com/sharepoint/v3" xmlns:ns2="3188db64-835f-49dd-a92e-b63c50075c64" xmlns:ns3="bd8f7d19-50dd-4ca5-833a-f68575fcf434" targetNamespace="http://schemas.microsoft.com/office/2006/metadata/properties" ma:root="true" ma:fieldsID="a52ab9b855127a48c7eef16d359eae5c" ns1:_="" ns2:_="" ns3:_="">
    <xsd:import namespace="http://schemas.microsoft.com/sharepoint/v3"/>
    <xsd:import namespace="3188db64-835f-49dd-a92e-b63c50075c64"/>
    <xsd:import namespace="bd8f7d19-50dd-4ca5-833a-f68575fcf4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Category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88db64-835f-49dd-a92e-b63c50075c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Category" ma:index="10" nillable="true" ma:displayName="Category" ma:description="Just trying things out" ma:format="Dropdown" ma:internalName="Category">
      <xsd:simpleType>
        <xsd:restriction base="dms:Choice">
          <xsd:enumeration value="Testing"/>
          <xsd:enumeration value="Data Entry"/>
          <xsd:enumeration value="Final Files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9be3ee5-5d72-4a78-bfe6-04ec158992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8f7d19-50dd-4ca5-833a-f68575fcf43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1ec1ed3-c848-4268-b15b-d96bcb8e7fc6}" ma:internalName="TaxCatchAll" ma:showField="CatchAllData" ma:web="bd8f7d19-50dd-4ca5-833a-f68575fcf4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FD07E-81C7-44A6-BBC2-AF62FA9D99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AD9DB1-19C3-4534-8E6B-C6F694AE97B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3188db64-835f-49dd-a92e-b63c50075c64"/>
    <ds:schemaRef ds:uri="bd8f7d19-50dd-4ca5-833a-f68575fcf434"/>
  </ds:schemaRefs>
</ds:datastoreItem>
</file>

<file path=customXml/itemProps3.xml><?xml version="1.0" encoding="utf-8"?>
<ds:datastoreItem xmlns:ds="http://schemas.openxmlformats.org/officeDocument/2006/customXml" ds:itemID="{138D53D1-D4C7-4CE1-A2F8-DC9C57F95C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188db64-835f-49dd-a92e-b63c50075c64"/>
    <ds:schemaRef ds:uri="bd8f7d19-50dd-4ca5-833a-f68575fcf4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34432</TotalTime>
  <Words>920</Words>
  <Application>Microsoft Office PowerPoint</Application>
  <PresentationFormat>Widescreen</PresentationFormat>
  <Paragraphs>132</Paragraphs>
  <Slides>12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Office Theme</vt:lpstr>
      <vt:lpstr>Microsoft Excel Worksheet</vt:lpstr>
      <vt:lpstr>ABC District Next Generation Accountability Report [Insert school year]</vt:lpstr>
      <vt:lpstr>Accountability Systems Serve Important Purposes</vt:lpstr>
      <vt:lpstr>Connecticut Next Generation Accountability System for Districts and Schools</vt:lpstr>
      <vt:lpstr>What are the 12 Indicators?</vt:lpstr>
      <vt:lpstr>ABC District Report: [Insert School Year]</vt:lpstr>
      <vt:lpstr>ABC District Report: [YEAR 1] to [YEAR 2]</vt:lpstr>
      <vt:lpstr>Achievement and Graduation Rate Gaps</vt:lpstr>
      <vt:lpstr>ABC District Report, [INSERT YEAR] (continued)</vt:lpstr>
      <vt:lpstr>ABC District Schools Report, [INSERT YEAR]</vt:lpstr>
      <vt:lpstr>ABC District: Needs Assessment</vt:lpstr>
      <vt:lpstr> ABC District: Needs Assessment</vt:lpstr>
      <vt:lpstr>ABC District Strategic Priorities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Connecticut’s  “Next Generation” Accountability System for  Districts and Schools</dc:title>
  <dc:creator>Gopalakrishnan, Ajit</dc:creator>
  <cp:lastModifiedBy>Savoie, Renee</cp:lastModifiedBy>
  <cp:revision>88</cp:revision>
  <dcterms:created xsi:type="dcterms:W3CDTF">2015-12-30T22:43:04Z</dcterms:created>
  <dcterms:modified xsi:type="dcterms:W3CDTF">2024-11-08T18:16:34Z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0x0101006B32173F7A8AF44CAD29E02D9EC3CE55</vt:lpwstr>
  </property>
  <property fmtid="{D5CDD505-2E9C-101B-9397-08002B2CF9AE}" pid="3" name="MediaServiceImageTags">
    <vt:lpwstr/>
  </property>
</Properties>
</file>